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45" r:id="rId1"/>
  </p:sldMasterIdLst>
  <p:sldIdLst>
    <p:sldId id="277" r:id="rId2"/>
    <p:sldId id="256" r:id="rId3"/>
    <p:sldId id="257" r:id="rId4"/>
    <p:sldId id="269" r:id="rId5"/>
    <p:sldId id="270" r:id="rId6"/>
    <p:sldId id="258" r:id="rId7"/>
    <p:sldId id="263" r:id="rId8"/>
    <p:sldId id="262" r:id="rId9"/>
    <p:sldId id="278" r:id="rId10"/>
    <p:sldId id="264" r:id="rId11"/>
    <p:sldId id="265" r:id="rId12"/>
    <p:sldId id="276" r:id="rId13"/>
    <p:sldId id="279" r:id="rId14"/>
    <p:sldId id="280" r:id="rId15"/>
    <p:sldId id="275" r:id="rId16"/>
    <p:sldId id="266" r:id="rId17"/>
    <p:sldId id="281" r:id="rId18"/>
    <p:sldId id="267" r:id="rId19"/>
    <p:sldId id="268" r:id="rId20"/>
    <p:sldId id="282" r:id="rId21"/>
    <p:sldId id="283" r:id="rId22"/>
  </p:sldIdLst>
  <p:sldSz cx="10080625" cy="56705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2F2"/>
    <a:srgbClr val="A6B7EB"/>
    <a:srgbClr val="E4F2F2"/>
    <a:srgbClr val="F5FAFA"/>
    <a:srgbClr val="8A61E8"/>
    <a:srgbClr val="A361E8"/>
    <a:srgbClr val="9D86B5"/>
    <a:srgbClr val="AE84DB"/>
    <a:srgbClr val="8851C2"/>
    <a:srgbClr val="646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F22E9-CD04-0288-96CA-C77D2B446771}" v="5" dt="2023-12-13T00:12:30.719"/>
    <p1510:client id="{49E8BA76-3710-29EF-A412-A43BD099AD5C}" v="272" dt="2023-12-07T00:07:23.022"/>
    <p1510:client id="{7B10844F-6C4F-48EC-A240-D379768F29D5}" v="654" dt="2023-12-06T21:45:50.509"/>
    <p1510:client id="{83C79D51-AE83-46CD-B25D-5AD692F8745A}" v="1012" dt="2023-12-07T02:18:34.125"/>
    <p1510:client id="{A3BDDEFA-3A36-4167-8AFF-EF3128752D80}" v="13" dt="2023-12-12T21:05:41.651"/>
    <p1510:client id="{A95701CF-2828-A903-9B96-38DF3D60634F}" v="4" dt="2023-12-07T21:31:51.607"/>
    <p1510:client id="{E369B623-729D-9E53-F836-5BD4A2079C56}" v="1" dt="2023-12-13T00:18:18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0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93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29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5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2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4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6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7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2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E256EFC-AA98-59BE-AB92-4C1D91F5441C}"/>
              </a:ext>
            </a:extLst>
          </p:cNvPr>
          <p:cNvSpPr txBox="1"/>
          <p:nvPr/>
        </p:nvSpPr>
        <p:spPr>
          <a:xfrm>
            <a:off x="139340" y="945183"/>
            <a:ext cx="676792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800" b="1">
                <a:solidFill>
                  <a:srgbClr val="FFFFFF"/>
                </a:solidFill>
                <a:latin typeface="Bahnschrift"/>
                <a:cs typeface="Segoe UI"/>
              </a:rPr>
              <a:t>Projeto Eixo 5:</a:t>
            </a:r>
            <a:endParaRPr lang="pt-BR" sz="4800" b="1">
              <a:solidFill>
                <a:srgbClr val="000000"/>
              </a:solidFill>
              <a:latin typeface="Bahnschrift"/>
              <a:cs typeface="Segoe UI"/>
            </a:endParaRPr>
          </a:p>
          <a:p>
            <a:r>
              <a:rPr lang="pt-BR" sz="4800" b="1">
                <a:solidFill>
                  <a:srgbClr val="FFFFFF"/>
                </a:solidFill>
                <a:latin typeface="Bahnschrift"/>
                <a:cs typeface="Segoe UI"/>
              </a:rPr>
              <a:t>Infraestrutura De Rede​</a:t>
            </a:r>
            <a:endParaRPr lang="pt-BR" sz="4800" b="1">
              <a:latin typeface="Bahnschrift"/>
            </a:endParaRPr>
          </a:p>
          <a:p>
            <a:r>
              <a:rPr lang="pt-BR" sz="4800" b="1">
                <a:solidFill>
                  <a:srgbClr val="FFFFFF"/>
                </a:solidFill>
                <a:latin typeface="Bahnschrift"/>
                <a:cs typeface="Segoe UI"/>
              </a:rPr>
              <a:t>Minas Telemarketing</a:t>
            </a:r>
          </a:p>
        </p:txBody>
      </p:sp>
      <p:pic>
        <p:nvPicPr>
          <p:cNvPr id="3" name="Gráfico 2" descr="Engrenagens estrutura de tópicos">
            <a:extLst>
              <a:ext uri="{FF2B5EF4-FFF2-40B4-BE49-F238E27FC236}">
                <a16:creationId xmlns:a16="http://schemas.microsoft.com/office/drawing/2014/main" id="{5FCACB0C-9C9F-05B1-651F-94CF512A5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6665" y="1174958"/>
            <a:ext cx="3453330" cy="345345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6E7FB5E-D991-3A17-7183-EF20204340A9}"/>
              </a:ext>
            </a:extLst>
          </p:cNvPr>
          <p:cNvSpPr txBox="1"/>
          <p:nvPr/>
        </p:nvSpPr>
        <p:spPr>
          <a:xfrm>
            <a:off x="186273" y="5075444"/>
            <a:ext cx="4388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FFFFFF"/>
                </a:solidFill>
                <a:latin typeface="Bahnschrift"/>
              </a:rPr>
              <a:t>PUC Minas – Sistemas de Informação</a:t>
            </a:r>
            <a:endParaRPr lang="pt-BR"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302851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A15FEA7-0EF3-9DFE-5C8E-4C620AEA0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" y="1482037"/>
            <a:ext cx="5030732" cy="3264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131EE8-7375-2C97-120F-32F163D5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560" y="232040"/>
            <a:ext cx="4134421" cy="2489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650F3AC-9851-B7E5-B723-22C065F6B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334" y="2928118"/>
            <a:ext cx="4132751" cy="2540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33CD56DE-1C9D-C5E0-E1E4-C378D1609711}"/>
              </a:ext>
            </a:extLst>
          </p:cNvPr>
          <p:cNvSpPr/>
          <p:nvPr/>
        </p:nvSpPr>
        <p:spPr>
          <a:xfrm>
            <a:off x="542803" y="312517"/>
            <a:ext cx="5133971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pt-BR" sz="3300" spc="-1">
                <a:solidFill>
                  <a:srgbClr val="FFFFFF"/>
                </a:solidFill>
                <a:latin typeface="Bahnschrift"/>
              </a:rPr>
              <a:t>VIRTUAL MACHINE</a:t>
            </a:r>
            <a:endParaRPr lang="pt-BR" sz="3300" b="0" strike="noStrike" spc="-1">
              <a:solidFill>
                <a:srgbClr val="FFFFFF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215697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C6D4FD-1A01-5CC1-CFCE-76BC1510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7" y="1690008"/>
            <a:ext cx="4568571" cy="2830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F94977-4C6B-AF4F-C5CD-72563ED57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60" y="1686787"/>
            <a:ext cx="4958035" cy="2838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73CECC8E-7034-F0CC-447B-AA868A7AC2A5}"/>
              </a:ext>
            </a:extLst>
          </p:cNvPr>
          <p:cNvSpPr/>
          <p:nvPr/>
        </p:nvSpPr>
        <p:spPr>
          <a:xfrm>
            <a:off x="542803" y="312517"/>
            <a:ext cx="5133971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pt-BR" sz="3300" spc="-1">
                <a:solidFill>
                  <a:srgbClr val="FFFFFF"/>
                </a:solidFill>
                <a:latin typeface="Bahnschrift"/>
              </a:rPr>
              <a:t>VIRTUAL PRIVATE CLOUD</a:t>
            </a:r>
            <a:endParaRPr lang="pt-BR" sz="3300" b="0" strike="noStrike" spc="-1">
              <a:solidFill>
                <a:srgbClr val="FFFFFF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2933044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69EEFF32-C43A-BCC7-3C83-928911DF0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30" y="1593712"/>
            <a:ext cx="4643469" cy="2821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m 2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72EF4B25-9753-1997-C54F-00E6CB985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59" y="1590308"/>
            <a:ext cx="4787365" cy="2817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8F5F6516-F71B-0E45-3CB3-807D287DDEBD}"/>
              </a:ext>
            </a:extLst>
          </p:cNvPr>
          <p:cNvSpPr/>
          <p:nvPr/>
        </p:nvSpPr>
        <p:spPr>
          <a:xfrm>
            <a:off x="542803" y="312517"/>
            <a:ext cx="5133971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pt-BR" sz="3300" spc="-1">
                <a:solidFill>
                  <a:srgbClr val="FFFFFF"/>
                </a:solidFill>
                <a:latin typeface="Bahnschrift"/>
              </a:rPr>
              <a:t>VIRTUAL PRIVATE CLOUD</a:t>
            </a:r>
            <a:endParaRPr lang="pt-BR" sz="3300" b="0" strike="noStrike" spc="-1">
              <a:solidFill>
                <a:srgbClr val="FFFFFF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696836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DDAA596-83B0-6417-716C-09F02DE52695}"/>
              </a:ext>
            </a:extLst>
          </p:cNvPr>
          <p:cNvSpPr/>
          <p:nvPr/>
        </p:nvSpPr>
        <p:spPr>
          <a:xfrm>
            <a:off x="949900" y="558583"/>
            <a:ext cx="8189426" cy="4559816"/>
          </a:xfrm>
          <a:prstGeom prst="roundRect">
            <a:avLst/>
          </a:prstGeom>
          <a:solidFill>
            <a:srgbClr val="A6B7E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DEB74F4A-9938-4FC8-B85C-51011BB66AFE}"/>
              </a:ext>
            </a:extLst>
          </p:cNvPr>
          <p:cNvSpPr/>
          <p:nvPr/>
        </p:nvSpPr>
        <p:spPr>
          <a:xfrm>
            <a:off x="-384034" y="287007"/>
            <a:ext cx="1008063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pt-BR" sz="3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1E1076B3-282E-1C44-17C4-A9F89AE6E413}"/>
              </a:ext>
            </a:extLst>
          </p:cNvPr>
          <p:cNvSpPr/>
          <p:nvPr/>
        </p:nvSpPr>
        <p:spPr>
          <a:xfrm>
            <a:off x="4037709" y="1030765"/>
            <a:ext cx="1988376" cy="6311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0490" algn="ctr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pt-BR" sz="3300" spc="-1">
                <a:solidFill>
                  <a:schemeClr val="bg1"/>
                </a:solidFill>
                <a:latin typeface="Bahnschrift"/>
              </a:rPr>
              <a:t>Etapa 3</a:t>
            </a:r>
            <a:endParaRPr lang="pt-BR" sz="3300" b="0" strike="noStrike" spc="-1">
              <a:solidFill>
                <a:schemeClr val="bg1"/>
              </a:solidFill>
              <a:latin typeface="Bahnschrif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8137FD-D81B-639C-F5D1-E28D8A75C689}"/>
              </a:ext>
            </a:extLst>
          </p:cNvPr>
          <p:cNvSpPr txBox="1"/>
          <p:nvPr/>
        </p:nvSpPr>
        <p:spPr>
          <a:xfrm>
            <a:off x="1538837" y="2260471"/>
            <a:ext cx="7155983" cy="123540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  Gerência e Monitoração de Ambientes de Redes </a:t>
            </a:r>
            <a:endParaRPr lang="pt-BR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pt-BR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Instalação e configuração do </a:t>
            </a:r>
            <a:r>
              <a:rPr lang="pt-BR" sz="2400" err="1">
                <a:solidFill>
                  <a:schemeClr val="bg1"/>
                </a:solidFill>
                <a:ea typeface="+mn-lt"/>
                <a:cs typeface="+mn-lt"/>
              </a:rPr>
              <a:t>Zabbix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166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5C2CED-3C9F-291F-09DC-71930B791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" t="54004" r="1795" b="3166"/>
          <a:stretch/>
        </p:blipFill>
        <p:spPr>
          <a:xfrm>
            <a:off x="4665758" y="705989"/>
            <a:ext cx="5136326" cy="2169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C81892C4-7F06-864A-220D-449ED60EDC46}"/>
              </a:ext>
            </a:extLst>
          </p:cNvPr>
          <p:cNvSpPr/>
          <p:nvPr/>
        </p:nvSpPr>
        <p:spPr>
          <a:xfrm>
            <a:off x="542803" y="312517"/>
            <a:ext cx="5133971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pt-BR" sz="3300" spc="-1">
                <a:solidFill>
                  <a:srgbClr val="FFFFFF"/>
                </a:solidFill>
                <a:latin typeface="Bahnschrift"/>
              </a:rPr>
              <a:t>MONITORAMENTO</a:t>
            </a:r>
            <a:endParaRPr lang="pt-BR" sz="3300" b="0" strike="noStrike" spc="-1">
              <a:solidFill>
                <a:srgbClr val="FFFFFF"/>
              </a:solidFill>
              <a:latin typeface="Bahnschrift"/>
            </a:endParaRPr>
          </a:p>
        </p:txBody>
      </p:sp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A82046D-1DA8-FD22-5772-746AC3F19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3" r="541" b="53259"/>
          <a:stretch/>
        </p:blipFill>
        <p:spPr>
          <a:xfrm>
            <a:off x="856440" y="3180579"/>
            <a:ext cx="5289346" cy="2178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867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2E76C3B-8457-4405-A3BF-3682E3AB2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2" r="186" b="5491"/>
          <a:stretch/>
        </p:blipFill>
        <p:spPr>
          <a:xfrm>
            <a:off x="412288" y="2600562"/>
            <a:ext cx="4628670" cy="2576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9109C97-8269-B6BC-2BEF-066439F7E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19" r="1345" b="5680"/>
          <a:stretch/>
        </p:blipFill>
        <p:spPr>
          <a:xfrm>
            <a:off x="5275484" y="577813"/>
            <a:ext cx="4543219" cy="2673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15412992-7790-E2B3-2BFD-AFB5D7251EAF}"/>
              </a:ext>
            </a:extLst>
          </p:cNvPr>
          <p:cNvSpPr/>
          <p:nvPr/>
        </p:nvSpPr>
        <p:spPr>
          <a:xfrm>
            <a:off x="542803" y="312517"/>
            <a:ext cx="5133971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pt-BR" sz="3300" spc="-1">
                <a:solidFill>
                  <a:srgbClr val="FFFFFF"/>
                </a:solidFill>
                <a:latin typeface="Bahnschrift"/>
              </a:rPr>
              <a:t>MONITORAMENTO</a:t>
            </a:r>
            <a:endParaRPr lang="pt-BR" sz="3300" b="0" strike="noStrike" spc="-1">
              <a:solidFill>
                <a:srgbClr val="FFFFFF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2523548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C81892C4-7F06-864A-220D-449ED60EDC46}"/>
              </a:ext>
            </a:extLst>
          </p:cNvPr>
          <p:cNvSpPr/>
          <p:nvPr/>
        </p:nvSpPr>
        <p:spPr>
          <a:xfrm>
            <a:off x="542803" y="312517"/>
            <a:ext cx="5133971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pt-BR" sz="3300" spc="-1">
                <a:solidFill>
                  <a:srgbClr val="FFFFFF"/>
                </a:solidFill>
                <a:latin typeface="Bahnschrift"/>
              </a:rPr>
              <a:t>MONITORAMENTO</a:t>
            </a:r>
            <a:endParaRPr lang="pt-BR" sz="3300" b="0" strike="noStrike" spc="-1">
              <a:solidFill>
                <a:srgbClr val="FFFFFF"/>
              </a:solidFill>
              <a:latin typeface="Bahnschrift"/>
            </a:endParaRPr>
          </a:p>
        </p:txBody>
      </p:sp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74358CD-EC25-4BE1-BF92-04BF19751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" t="6941" r="15873" b="4555"/>
          <a:stretch/>
        </p:blipFill>
        <p:spPr>
          <a:xfrm>
            <a:off x="1591144" y="1087560"/>
            <a:ext cx="6892148" cy="4095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541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DDAA596-83B0-6417-716C-09F02DE52695}"/>
              </a:ext>
            </a:extLst>
          </p:cNvPr>
          <p:cNvSpPr/>
          <p:nvPr/>
        </p:nvSpPr>
        <p:spPr>
          <a:xfrm>
            <a:off x="949900" y="558583"/>
            <a:ext cx="8189426" cy="4559816"/>
          </a:xfrm>
          <a:prstGeom prst="roundRect">
            <a:avLst/>
          </a:prstGeom>
          <a:solidFill>
            <a:srgbClr val="A6B7E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DEB74F4A-9938-4FC8-B85C-51011BB66AFE}"/>
              </a:ext>
            </a:extLst>
          </p:cNvPr>
          <p:cNvSpPr/>
          <p:nvPr/>
        </p:nvSpPr>
        <p:spPr>
          <a:xfrm>
            <a:off x="-384034" y="287007"/>
            <a:ext cx="1008063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pt-BR" sz="3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1E1076B3-282E-1C44-17C4-A9F89AE6E413}"/>
              </a:ext>
            </a:extLst>
          </p:cNvPr>
          <p:cNvSpPr/>
          <p:nvPr/>
        </p:nvSpPr>
        <p:spPr>
          <a:xfrm>
            <a:off x="4037709" y="1030765"/>
            <a:ext cx="1988376" cy="6311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0490" algn="ctr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pt-BR" sz="3300" spc="-1">
                <a:solidFill>
                  <a:schemeClr val="bg1"/>
                </a:solidFill>
                <a:latin typeface="Bahnschrift"/>
              </a:rPr>
              <a:t>Etapa 4</a:t>
            </a:r>
            <a:endParaRPr lang="pt-BR" sz="3300" b="0" strike="noStrike" spc="-1">
              <a:solidFill>
                <a:schemeClr val="bg1"/>
              </a:solidFill>
              <a:latin typeface="Bahnschrif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8137FD-D81B-639C-F5D1-E28D8A75C689}"/>
              </a:ext>
            </a:extLst>
          </p:cNvPr>
          <p:cNvSpPr txBox="1"/>
          <p:nvPr/>
        </p:nvSpPr>
        <p:spPr>
          <a:xfrm>
            <a:off x="1462309" y="2217954"/>
            <a:ext cx="7573171" cy="188173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   Mecanismos de Segurança da Informação </a:t>
            </a:r>
            <a:endParaRPr lang="pt-BR" sz="24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pt-BR"/>
          </a:p>
          <a:p>
            <a:pPr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   </a:t>
            </a:r>
            <a:r>
              <a:rPr lang="pt-BR" sz="2400" err="1">
                <a:solidFill>
                  <a:schemeClr val="bg1"/>
                </a:solidFill>
                <a:ea typeface="+mn-lt"/>
                <a:cs typeface="+mn-lt"/>
              </a:rPr>
              <a:t>Deploy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 de uma aplicação Back-</a:t>
            </a:r>
            <a:r>
              <a:rPr lang="pt-BR" sz="2400" err="1">
                <a:solidFill>
                  <a:schemeClr val="bg1"/>
                </a:solidFill>
                <a:ea typeface="+mn-lt"/>
                <a:cs typeface="+mn-lt"/>
              </a:rPr>
              <a:t>end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pt-BR">
              <a:solidFill>
                <a:schemeClr val="bg1"/>
              </a:solidFill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pt-BR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Documento de PSI (Politica de Segurança da Informação)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4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667EFB-A28C-A482-4F27-1E3D9885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1" y="1696814"/>
            <a:ext cx="4780669" cy="2943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BD427F-58BC-7A03-37C9-A38851F9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321" y="1696814"/>
            <a:ext cx="4706816" cy="2943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2DA58D57-22D7-A4BB-E6DD-C6014030F9C0}"/>
              </a:ext>
            </a:extLst>
          </p:cNvPr>
          <p:cNvSpPr/>
          <p:nvPr/>
        </p:nvSpPr>
        <p:spPr>
          <a:xfrm>
            <a:off x="542803" y="312517"/>
            <a:ext cx="7952118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pt-BR" sz="3300" spc="-1">
                <a:solidFill>
                  <a:srgbClr val="FFFFFF"/>
                </a:solidFill>
                <a:latin typeface="Bahnschrift"/>
              </a:rPr>
              <a:t>CRUD – CREATE, READ, UPDATE, DELETE</a:t>
            </a:r>
            <a:endParaRPr lang="pt-BR" sz="3300" b="0" strike="noStrike" spc="-1">
              <a:solidFill>
                <a:srgbClr val="FFFFFF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4241846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A1A200-CBBB-63B4-A3F3-C6A2376C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700" y="203244"/>
            <a:ext cx="5029041" cy="1216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E7CE83A-B024-CB96-AAF7-AED5469F6B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911" r="-146" b="637"/>
          <a:stretch/>
        </p:blipFill>
        <p:spPr>
          <a:xfrm>
            <a:off x="128812" y="1787282"/>
            <a:ext cx="4782478" cy="2598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909581A-D08C-5124-B38A-F4FA7923F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528" y="2518573"/>
            <a:ext cx="4905375" cy="2705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7B7C7C27-BA58-321C-5B81-378B2DED298D}"/>
              </a:ext>
            </a:extLst>
          </p:cNvPr>
          <p:cNvSpPr/>
          <p:nvPr/>
        </p:nvSpPr>
        <p:spPr>
          <a:xfrm>
            <a:off x="542803" y="312517"/>
            <a:ext cx="7952118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pt-BR" sz="3300" spc="-1">
                <a:solidFill>
                  <a:srgbClr val="FFFFFF"/>
                </a:solidFill>
                <a:latin typeface="Bahnschrift"/>
              </a:rPr>
              <a:t>PSI</a:t>
            </a:r>
            <a:endParaRPr lang="pt-BR" sz="3300" b="0" strike="noStrike" spc="-1">
              <a:solidFill>
                <a:srgbClr val="FFFFFF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142564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CF8B33F-A8E2-13C5-EF57-E9615AF1390B}"/>
              </a:ext>
            </a:extLst>
          </p:cNvPr>
          <p:cNvSpPr/>
          <p:nvPr/>
        </p:nvSpPr>
        <p:spPr>
          <a:xfrm>
            <a:off x="1264514" y="729111"/>
            <a:ext cx="7550873" cy="4202214"/>
          </a:xfrm>
          <a:prstGeom prst="roundRect">
            <a:avLst/>
          </a:prstGeom>
          <a:solidFill>
            <a:srgbClr val="A6B7E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ustomShape 1"/>
          <p:cNvSpPr/>
          <p:nvPr/>
        </p:nvSpPr>
        <p:spPr>
          <a:xfrm>
            <a:off x="504000" y="725882"/>
            <a:ext cx="9069480" cy="3582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endParaRPr lang="pt-BR" b="1">
              <a:solidFill>
                <a:schemeClr val="bg1"/>
              </a:solidFill>
              <a:latin typeface="Times New Roman"/>
              <a:ea typeface="NSimSun"/>
              <a:cs typeface="Times New Roman"/>
            </a:endParaRPr>
          </a:p>
          <a:p>
            <a:pPr algn="ctr"/>
            <a:endParaRPr lang="pt-BR" b="1">
              <a:solidFill>
                <a:schemeClr val="bg1"/>
              </a:solidFill>
              <a:latin typeface="Times New Roman"/>
              <a:ea typeface="NSimSun"/>
              <a:cs typeface="Times New Roman"/>
            </a:endParaRPr>
          </a:p>
          <a:p>
            <a:pPr algn="ctr"/>
            <a:endParaRPr lang="pt-BR">
              <a:solidFill>
                <a:schemeClr val="bg1"/>
              </a:solidFill>
              <a:latin typeface="Times New Roman"/>
              <a:ea typeface="NSimSun"/>
              <a:cs typeface="Times New Roman"/>
            </a:endParaRPr>
          </a:p>
          <a:p>
            <a:pPr algn="ctr"/>
            <a:endParaRPr lang="pt-BR" b="1">
              <a:solidFill>
                <a:schemeClr val="bg1"/>
              </a:solidFill>
              <a:latin typeface="Times New Roman" panose="02020603050405020304" pitchFamily="18" charset="0"/>
              <a:ea typeface="NSimSun"/>
              <a:cs typeface="Times New Roman" panose="02020603050405020304" pitchFamily="18" charset="0"/>
            </a:endParaRPr>
          </a:p>
          <a:p>
            <a:pPr algn="ctr"/>
            <a:endParaRPr lang="pt-BR" b="1">
              <a:solidFill>
                <a:srgbClr val="222222"/>
              </a:solidFill>
              <a:highlight>
                <a:srgbClr val="FFFFFF"/>
              </a:highlight>
              <a:latin typeface="Times New Roman" panose="02020603050405020304" pitchFamily="18" charset="0"/>
              <a:ea typeface="NSimSun"/>
              <a:cs typeface="Times New Roman" panose="02020603050405020304" pitchFamily="18" charset="0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2767062" y="1600247"/>
            <a:ext cx="4518154" cy="31410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r>
              <a:rPr lang="pt-BR" sz="2400" spc="-1">
                <a:solidFill>
                  <a:srgbClr val="FFFFFF"/>
                </a:solidFill>
                <a:latin typeface="Bahnschrift"/>
                <a:ea typeface="DejaVu Sans"/>
              </a:rPr>
              <a:t>Integrantes:</a:t>
            </a:r>
            <a:endParaRPr lang="pt-BR" sz="2400">
              <a:latin typeface="Bahnschrift"/>
            </a:endParaRPr>
          </a:p>
          <a:p>
            <a:pPr algn="ctr">
              <a:lnSpc>
                <a:spcPct val="100000"/>
              </a:lnSpc>
            </a:pPr>
            <a:r>
              <a:rPr lang="pt-BR" b="0" strike="noStrike" spc="-1">
                <a:solidFill>
                  <a:srgbClr val="FFFFFF"/>
                </a:solidFill>
                <a:latin typeface="Bahnschrift"/>
                <a:ea typeface="DejaVu Sans"/>
              </a:rPr>
              <a:t>Afrânio Jorge Barbosa </a:t>
            </a:r>
            <a:r>
              <a:rPr lang="pt-BR" b="0" strike="noStrike" spc="-1">
                <a:solidFill>
                  <a:srgbClr val="FFFFFF"/>
                </a:solidFill>
                <a:latin typeface="Bahnschrift"/>
                <a:ea typeface="DejaVu Sans"/>
                <a:cs typeface="Times New Roman"/>
              </a:rPr>
              <a:t>Campos Filho</a:t>
            </a:r>
            <a:endParaRPr lang="pt-BR" b="0" strike="noStrike" spc="-1">
              <a:latin typeface="Bahnschrift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pt-BR" b="0" strike="noStrike" spc="-1">
                <a:solidFill>
                  <a:srgbClr val="FFFFFF"/>
                </a:solidFill>
                <a:latin typeface="Bahnschrift"/>
                <a:ea typeface="DejaVu Sans"/>
                <a:cs typeface="Times New Roman"/>
              </a:rPr>
              <a:t>Gabriel Rodrigues De Lima</a:t>
            </a:r>
          </a:p>
          <a:p>
            <a:pPr algn="ctr">
              <a:lnSpc>
                <a:spcPct val="100000"/>
              </a:lnSpc>
            </a:pPr>
            <a:r>
              <a:rPr lang="pt-BR" b="0" strike="noStrike" spc="-1">
                <a:solidFill>
                  <a:schemeClr val="bg1"/>
                </a:solidFill>
                <a:latin typeface="Bahnschrift"/>
                <a:cs typeface="Times New Roman"/>
              </a:rPr>
              <a:t>Mariana Gonzalez das Chagas</a:t>
            </a:r>
          </a:p>
          <a:p>
            <a:pPr algn="ctr">
              <a:lnSpc>
                <a:spcPct val="100000"/>
              </a:lnSpc>
            </a:pPr>
            <a:r>
              <a:rPr lang="pt-BR" b="0" strike="noStrike" spc="-1" err="1">
                <a:solidFill>
                  <a:srgbClr val="FFFFFF"/>
                </a:solidFill>
                <a:latin typeface="Bahnschrift"/>
                <a:ea typeface="DejaVu Sans"/>
                <a:cs typeface="Times New Roman"/>
              </a:rPr>
              <a:t>Vandeir</a:t>
            </a:r>
            <a:r>
              <a:rPr lang="pt-BR" b="0" strike="noStrike" spc="-1">
                <a:solidFill>
                  <a:srgbClr val="FFFFFF"/>
                </a:solidFill>
                <a:latin typeface="Bahnschrift"/>
                <a:ea typeface="DejaVu Sans"/>
                <a:cs typeface="Times New Roman"/>
              </a:rPr>
              <a:t> De Souza Cruz</a:t>
            </a:r>
            <a:endParaRPr lang="pt-BR" b="0" strike="noStrike" spc="-1">
              <a:latin typeface="Bahnschrift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pt-BR" b="0" strike="noStrike" spc="-1">
                <a:solidFill>
                  <a:srgbClr val="FFFFFF"/>
                </a:solidFill>
                <a:latin typeface="Bahnschrift"/>
                <a:ea typeface="DejaVu Sans"/>
                <a:cs typeface="Times New Roman"/>
              </a:rPr>
              <a:t>Victor Filipe Reis Dias</a:t>
            </a:r>
            <a:endParaRPr lang="pt-BR" b="0" strike="noStrike" spc="-1">
              <a:solidFill>
                <a:srgbClr val="FFFFFF"/>
              </a:solidFill>
              <a:latin typeface="Bahnschrift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pt-BR" b="0" strike="noStrike" spc="-1">
                <a:solidFill>
                  <a:srgbClr val="FFFFFF"/>
                </a:solidFill>
                <a:latin typeface="Bahnschrift"/>
                <a:ea typeface="DejaVu Sans"/>
              </a:rPr>
              <a:t>Vinicius Menezes Gomes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D8FF26-CCA3-2103-F85C-187682B04226}"/>
              </a:ext>
            </a:extLst>
          </p:cNvPr>
          <p:cNvSpPr txBox="1"/>
          <p:nvPr/>
        </p:nvSpPr>
        <p:spPr>
          <a:xfrm>
            <a:off x="2909278" y="1013098"/>
            <a:ext cx="4228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FFFFFF"/>
                </a:solidFill>
                <a:latin typeface="Bahnschrift"/>
              </a:rPr>
              <a:t>Professor Alexandre Teixeira</a:t>
            </a:r>
            <a:endParaRPr lang="pt-BR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0E34156-0F7C-45F8-C14E-0EE7D440E594}"/>
              </a:ext>
            </a:extLst>
          </p:cNvPr>
          <p:cNvSpPr/>
          <p:nvPr/>
        </p:nvSpPr>
        <p:spPr>
          <a:xfrm>
            <a:off x="949900" y="558583"/>
            <a:ext cx="8189426" cy="4559816"/>
          </a:xfrm>
          <a:prstGeom prst="roundRect">
            <a:avLst/>
          </a:prstGeom>
          <a:solidFill>
            <a:srgbClr val="A6B7E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91EE4DDD-B5D3-4A6F-6348-8A2CF0C664BA}"/>
              </a:ext>
            </a:extLst>
          </p:cNvPr>
          <p:cNvSpPr/>
          <p:nvPr/>
        </p:nvSpPr>
        <p:spPr>
          <a:xfrm>
            <a:off x="3297940" y="2518858"/>
            <a:ext cx="3478333" cy="6311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0490" algn="ctr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pt-BR" sz="4800" spc="-1">
                <a:solidFill>
                  <a:schemeClr val="bg1"/>
                </a:solidFill>
                <a:latin typeface="Bahnschrift"/>
              </a:rPr>
              <a:t>Conclusão</a:t>
            </a:r>
            <a:endParaRPr lang="pt-BR" sz="4800" b="0" strike="noStrike" spc="-1">
              <a:solidFill>
                <a:schemeClr val="bg1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3329684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0E34156-0F7C-45F8-C14E-0EE7D440E594}"/>
              </a:ext>
            </a:extLst>
          </p:cNvPr>
          <p:cNvSpPr/>
          <p:nvPr/>
        </p:nvSpPr>
        <p:spPr>
          <a:xfrm>
            <a:off x="949900" y="558583"/>
            <a:ext cx="8189426" cy="4559816"/>
          </a:xfrm>
          <a:prstGeom prst="roundRect">
            <a:avLst/>
          </a:prstGeom>
          <a:solidFill>
            <a:srgbClr val="A6B7E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91EE4DDD-B5D3-4A6F-6348-8A2CF0C664BA}"/>
              </a:ext>
            </a:extLst>
          </p:cNvPr>
          <p:cNvSpPr/>
          <p:nvPr/>
        </p:nvSpPr>
        <p:spPr>
          <a:xfrm>
            <a:off x="3110872" y="1966138"/>
            <a:ext cx="3844436" cy="17380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0490" algn="ctr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pt-BR" sz="4800" spc="-1">
                <a:solidFill>
                  <a:schemeClr val="bg1"/>
                </a:solidFill>
                <a:latin typeface="Bahnschrift"/>
              </a:rPr>
              <a:t>Obrigado pela atenção!</a:t>
            </a:r>
            <a:endParaRPr lang="pt-BR" sz="4800" b="0" strike="noStrike" spc="-1">
              <a:solidFill>
                <a:schemeClr val="bg1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175790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268D733-B6E4-0903-90D0-AC2E70152FC3}"/>
              </a:ext>
            </a:extLst>
          </p:cNvPr>
          <p:cNvSpPr/>
          <p:nvPr/>
        </p:nvSpPr>
        <p:spPr>
          <a:xfrm rot="5400000">
            <a:off x="4992749" y="547665"/>
            <a:ext cx="5705455" cy="4555548"/>
          </a:xfrm>
          <a:prstGeom prst="rect">
            <a:avLst/>
          </a:prstGeom>
          <a:solidFill>
            <a:srgbClr val="EB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CustomShape 1"/>
          <p:cNvSpPr/>
          <p:nvPr/>
        </p:nvSpPr>
        <p:spPr>
          <a:xfrm>
            <a:off x="152689" y="252721"/>
            <a:ext cx="2989118" cy="6982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300" b="0" strike="noStrike" spc="-1">
                <a:solidFill>
                  <a:srgbClr val="FFFFFF"/>
                </a:solidFill>
                <a:latin typeface="Bahnschrift"/>
                <a:ea typeface="DejaVu Sans"/>
              </a:rPr>
              <a:t>INTRODUÇÃO</a:t>
            </a:r>
            <a:endParaRPr lang="pt-BR" sz="3300" b="0" strike="noStrike" spc="-1">
              <a:latin typeface="Bahnschrift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234232" y="1918712"/>
            <a:ext cx="5042048" cy="25547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110490" algn="ctr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pt-BR" sz="2400" spc="-1">
                <a:solidFill>
                  <a:schemeClr val="bg1"/>
                </a:solidFill>
                <a:latin typeface="Bahnschrift"/>
                <a:ea typeface="+mn-lt"/>
                <a:cs typeface="+mn-lt"/>
              </a:rPr>
              <a:t>Cenário:</a:t>
            </a:r>
            <a:endParaRPr lang="pt-BR" sz="2400">
              <a:solidFill>
                <a:schemeClr val="bg1"/>
              </a:solidFill>
              <a:latin typeface="Bahnschrift"/>
            </a:endParaRPr>
          </a:p>
          <a:p>
            <a:pPr marL="110490" algn="ctr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pt-BR" sz="2400" i="1" spc="-1">
                <a:solidFill>
                  <a:schemeClr val="bg1"/>
                </a:solidFill>
                <a:latin typeface="Bahnschrift"/>
                <a:ea typeface="+mn-lt"/>
                <a:cs typeface="+mn-lt"/>
              </a:rPr>
              <a:t>"Empresa </a:t>
            </a:r>
            <a:r>
              <a:rPr lang="pt-BR" sz="2400" b="0" i="1" strike="noStrike" spc="-1">
                <a:solidFill>
                  <a:schemeClr val="bg1"/>
                </a:solidFill>
                <a:latin typeface="Bahnschrift"/>
                <a:ea typeface="+mn-lt"/>
                <a:cs typeface="+mn-lt"/>
              </a:rPr>
              <a:t>de </a:t>
            </a:r>
            <a:r>
              <a:rPr lang="pt-BR" sz="2400" i="1" spc="-1">
                <a:solidFill>
                  <a:schemeClr val="bg1"/>
                </a:solidFill>
                <a:latin typeface="Bahnschrift"/>
                <a:ea typeface="+mn-lt"/>
                <a:cs typeface="+mn-lt"/>
              </a:rPr>
              <a:t>telemarketing que conta tanto com local para seus funcionários trabalharem na capital, como suporte a funcionários em home office"</a:t>
            </a:r>
            <a:endParaRPr lang="pt-BR" sz="2400" b="0" i="1" strike="noStrike" spc="-1">
              <a:solidFill>
                <a:schemeClr val="bg1"/>
              </a:solidFill>
              <a:latin typeface="Bahnschrift"/>
            </a:endParaRPr>
          </a:p>
          <a:p>
            <a:pPr marL="453390" indent="-342900" algn="ctr">
              <a:spcAft>
                <a:spcPts val="1057"/>
              </a:spcAft>
              <a:buClr>
                <a:srgbClr val="000000"/>
              </a:buClr>
              <a:buSzPct val="45000"/>
              <a:buFont typeface="Arial"/>
              <a:buChar char="•"/>
            </a:pPr>
            <a:endParaRPr lang="pt-BR" sz="2400" spc="-1">
              <a:solidFill>
                <a:srgbClr val="FFFFFF"/>
              </a:solidFill>
              <a:latin typeface="Times New Roman"/>
            </a:endParaRPr>
          </a:p>
          <a:p>
            <a:pPr marL="453390" indent="-342900" algn="ctr">
              <a:lnSpc>
                <a:spcPct val="1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Arial"/>
              <a:buChar char="•"/>
            </a:pPr>
            <a:endParaRPr lang="pt-BR" sz="2400" b="0" strike="noStrike" spc="-1">
              <a:solidFill>
                <a:srgbClr val="FFFFFF"/>
              </a:solidFill>
              <a:latin typeface="Times New Roman"/>
            </a:endParaRPr>
          </a:p>
          <a:p>
            <a:pPr marL="431800" indent="-321310" algn="just">
              <a:spcAft>
                <a:spcPts val="1057"/>
              </a:spcAft>
              <a:buClr>
                <a:srgbClr val="000000"/>
              </a:buClr>
              <a:buSzPct val="45000"/>
              <a:buFont typeface="Arial" charset="2"/>
              <a:buChar char="•"/>
            </a:pPr>
            <a:endParaRPr lang="pt-BR" sz="2400" spc="-1">
              <a:latin typeface="Arial"/>
            </a:endParaRPr>
          </a:p>
        </p:txBody>
      </p:sp>
      <p:pic>
        <p:nvPicPr>
          <p:cNvPr id="2" name="Imagem 1" descr="Mapa&#10;&#10;Descrição gerada automaticamente">
            <a:extLst>
              <a:ext uri="{FF2B5EF4-FFF2-40B4-BE49-F238E27FC236}">
                <a16:creationId xmlns:a16="http://schemas.microsoft.com/office/drawing/2014/main" id="{C0F9449F-300E-B472-54D1-C56B5B28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43" y="1712534"/>
            <a:ext cx="4263469" cy="22422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2">
            <a:extLst>
              <a:ext uri="{FF2B5EF4-FFF2-40B4-BE49-F238E27FC236}">
                <a16:creationId xmlns:a16="http://schemas.microsoft.com/office/drawing/2014/main" id="{1E1076B3-282E-1C44-17C4-A9F89AE6E413}"/>
              </a:ext>
            </a:extLst>
          </p:cNvPr>
          <p:cNvSpPr/>
          <p:nvPr/>
        </p:nvSpPr>
        <p:spPr>
          <a:xfrm>
            <a:off x="863703" y="947291"/>
            <a:ext cx="4725956" cy="4469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1310">
              <a:lnSpc>
                <a:spcPct val="3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chemeClr val="bg1"/>
                </a:solidFill>
                <a:latin typeface="Bahnschrift"/>
                <a:ea typeface="DejaVu Sans"/>
              </a:rPr>
              <a:t>Empresa de Telemarketing</a:t>
            </a:r>
            <a:endParaRPr lang="pt-BR" sz="2400" b="0" strike="noStrike" spc="-1">
              <a:solidFill>
                <a:schemeClr val="bg1"/>
              </a:solidFill>
              <a:latin typeface="Bahnschrift"/>
            </a:endParaRPr>
          </a:p>
          <a:p>
            <a:pPr marL="431800" indent="-321310">
              <a:lnSpc>
                <a:spcPct val="3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spc="-1">
                <a:solidFill>
                  <a:schemeClr val="bg1"/>
                </a:solidFill>
                <a:latin typeface="Bahnschrift"/>
                <a:ea typeface="DejaVu Sans"/>
              </a:rPr>
              <a:t>Área de Atuação</a:t>
            </a:r>
            <a:endParaRPr lang="pt-BR" sz="2400" b="0" strike="noStrike" spc="-1">
              <a:solidFill>
                <a:schemeClr val="bg1"/>
              </a:solidFill>
              <a:latin typeface="Bahnschrift"/>
            </a:endParaRPr>
          </a:p>
          <a:p>
            <a:pPr marL="431800" indent="-321310">
              <a:lnSpc>
                <a:spcPct val="3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chemeClr val="bg1"/>
                </a:solidFill>
                <a:latin typeface="Bahnschrift"/>
                <a:ea typeface="DejaVu Sans"/>
              </a:rPr>
              <a:t>Estrutura organizacional</a:t>
            </a:r>
          </a:p>
          <a:p>
            <a:pPr marL="431800" indent="-321310" algn="just">
              <a:lnSpc>
                <a:spcPct val="300000"/>
              </a:lnSpc>
              <a:spcAft>
                <a:spcPts val="105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400" b="0" strike="noStrike" spc="-1">
              <a:latin typeface="Arial"/>
              <a:cs typeface="Arial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312873D9-9EE8-422E-DFCC-75D2A3A8F25C}"/>
              </a:ext>
            </a:extLst>
          </p:cNvPr>
          <p:cNvSpPr/>
          <p:nvPr/>
        </p:nvSpPr>
        <p:spPr>
          <a:xfrm>
            <a:off x="152689" y="252721"/>
            <a:ext cx="2989118" cy="6982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300" b="0" strike="noStrike" spc="-1">
                <a:solidFill>
                  <a:srgbClr val="FFFFFF"/>
                </a:solidFill>
                <a:latin typeface="Bahnschrift"/>
                <a:ea typeface="DejaVu Sans"/>
              </a:rPr>
              <a:t>INTRODUÇÃO</a:t>
            </a:r>
            <a:endParaRPr lang="pt-BR" sz="3300" b="0" strike="noStrike" spc="-1">
              <a:latin typeface="Bahnschrift"/>
            </a:endParaRPr>
          </a:p>
        </p:txBody>
      </p:sp>
      <p:pic>
        <p:nvPicPr>
          <p:cNvPr id="4" name="Gráfico 3" descr="Adicionar com preenchimento sólido">
            <a:extLst>
              <a:ext uri="{FF2B5EF4-FFF2-40B4-BE49-F238E27FC236}">
                <a16:creationId xmlns:a16="http://schemas.microsoft.com/office/drawing/2014/main" id="{CF8D0F86-76CA-B8C2-6475-AF423FB1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916783" y="1569583"/>
            <a:ext cx="256119" cy="256128"/>
          </a:xfrm>
          <a:prstGeom prst="rect">
            <a:avLst/>
          </a:prstGeom>
        </p:spPr>
      </p:pic>
      <p:pic>
        <p:nvPicPr>
          <p:cNvPr id="5" name="Gráfico 4" descr="Adicionar com preenchimento sólido">
            <a:extLst>
              <a:ext uri="{FF2B5EF4-FFF2-40B4-BE49-F238E27FC236}">
                <a16:creationId xmlns:a16="http://schemas.microsoft.com/office/drawing/2014/main" id="{BD2CF78B-09D1-1FAA-E2BD-11E603F0C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908800" y="2821954"/>
            <a:ext cx="256119" cy="256128"/>
          </a:xfrm>
          <a:prstGeom prst="rect">
            <a:avLst/>
          </a:prstGeom>
        </p:spPr>
      </p:pic>
      <p:pic>
        <p:nvPicPr>
          <p:cNvPr id="6" name="Gráfico 5" descr="Adicionar com preenchimento sólido">
            <a:extLst>
              <a:ext uri="{FF2B5EF4-FFF2-40B4-BE49-F238E27FC236}">
                <a16:creationId xmlns:a16="http://schemas.microsoft.com/office/drawing/2014/main" id="{44FCEA83-7C17-4FE2-1890-1651FD364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916720" y="4058472"/>
            <a:ext cx="256119" cy="256128"/>
          </a:xfrm>
          <a:prstGeom prst="rect">
            <a:avLst/>
          </a:prstGeom>
        </p:spPr>
      </p:pic>
      <p:pic>
        <p:nvPicPr>
          <p:cNvPr id="9" name="Gráfico 8" descr="Interface do Usuário/Experiência do Usuário estrutura de tópicos">
            <a:extLst>
              <a:ext uri="{FF2B5EF4-FFF2-40B4-BE49-F238E27FC236}">
                <a16:creationId xmlns:a16="http://schemas.microsoft.com/office/drawing/2014/main" id="{B36A9B99-367B-A835-9FB9-CD8A65BDC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0903" y="1415606"/>
            <a:ext cx="2966252" cy="29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8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DDAA596-83B0-6417-716C-09F02DE52695}"/>
              </a:ext>
            </a:extLst>
          </p:cNvPr>
          <p:cNvSpPr/>
          <p:nvPr/>
        </p:nvSpPr>
        <p:spPr>
          <a:xfrm>
            <a:off x="949900" y="558583"/>
            <a:ext cx="8189426" cy="4559816"/>
          </a:xfrm>
          <a:prstGeom prst="roundRect">
            <a:avLst/>
          </a:prstGeom>
          <a:solidFill>
            <a:srgbClr val="A6B7E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DEB74F4A-9938-4FC8-B85C-51011BB66AFE}"/>
              </a:ext>
            </a:extLst>
          </p:cNvPr>
          <p:cNvSpPr/>
          <p:nvPr/>
        </p:nvSpPr>
        <p:spPr>
          <a:xfrm>
            <a:off x="-384034" y="287007"/>
            <a:ext cx="1008063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pt-BR" sz="3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1E1076B3-282E-1C44-17C4-A9F89AE6E413}"/>
              </a:ext>
            </a:extLst>
          </p:cNvPr>
          <p:cNvSpPr/>
          <p:nvPr/>
        </p:nvSpPr>
        <p:spPr>
          <a:xfrm>
            <a:off x="4037709" y="1030765"/>
            <a:ext cx="1988376" cy="6311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0490" algn="ctr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pt-BR" sz="3300" spc="-1">
                <a:solidFill>
                  <a:schemeClr val="bg1"/>
                </a:solidFill>
                <a:latin typeface="Bahnschrift"/>
              </a:rPr>
              <a:t>Etapa 1</a:t>
            </a:r>
            <a:endParaRPr lang="pt-BR" sz="3300" b="0" strike="noStrike" spc="-1">
              <a:solidFill>
                <a:schemeClr val="bg1"/>
              </a:solidFill>
              <a:latin typeface="Bahnschrif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8137FD-D81B-639C-F5D1-E28D8A75C689}"/>
              </a:ext>
            </a:extLst>
          </p:cNvPr>
          <p:cNvSpPr txBox="1"/>
          <p:nvPr/>
        </p:nvSpPr>
        <p:spPr>
          <a:xfrm>
            <a:off x="1462309" y="2217954"/>
            <a:ext cx="7432962" cy="169706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Definição do tema e planejamento inicial da proposta</a:t>
            </a:r>
            <a:endParaRPr lang="pt-BR" sz="24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Planilha de Recursos de Rede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Protótipo da rede no Simulador da Cisco </a:t>
            </a:r>
            <a:r>
              <a:rPr lang="pt-BR" sz="2400" err="1">
                <a:solidFill>
                  <a:schemeClr val="bg1"/>
                </a:solidFill>
                <a:ea typeface="+mn-lt"/>
                <a:cs typeface="+mn-lt"/>
              </a:rPr>
              <a:t>Packet</a:t>
            </a: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2400" err="1">
                <a:solidFill>
                  <a:schemeClr val="bg1"/>
                </a:solidFill>
                <a:ea typeface="+mn-lt"/>
                <a:cs typeface="+mn-lt"/>
              </a:rPr>
              <a:t>Tracer</a:t>
            </a:r>
            <a:endParaRPr lang="pt-BR" sz="2400" err="1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981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40000" y="270000"/>
            <a:ext cx="8997840" cy="81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pt-BR" sz="3300" b="0" strike="noStrike" spc="-1">
              <a:latin typeface="Arial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0F2D7633-9653-C35C-3AB1-A8A59C7A9450}"/>
              </a:ext>
            </a:extLst>
          </p:cNvPr>
          <p:cNvSpPr/>
          <p:nvPr/>
        </p:nvSpPr>
        <p:spPr>
          <a:xfrm>
            <a:off x="542803" y="312517"/>
            <a:ext cx="2256226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300" spc="-1">
                <a:solidFill>
                  <a:srgbClr val="FFFFFF"/>
                </a:solidFill>
                <a:latin typeface="Bahnschrift"/>
                <a:ea typeface="DejaVu Sans"/>
              </a:rPr>
              <a:t>LINKS</a:t>
            </a:r>
            <a:endParaRPr lang="pt-BR" sz="3300" b="0" strike="noStrike" spc="-1">
              <a:latin typeface="Bahnschrif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890DBD-6D39-6BD0-18B8-8F8157A2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146" y="1417088"/>
            <a:ext cx="6211144" cy="2810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38D2AEA-024F-E882-72FB-E489A4F3B729}"/>
              </a:ext>
            </a:extLst>
          </p:cNvPr>
          <p:cNvSpPr txBox="1"/>
          <p:nvPr/>
        </p:nvSpPr>
        <p:spPr>
          <a:xfrm>
            <a:off x="443725" y="1928986"/>
            <a:ext cx="3652484" cy="33412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latin typeface="Bahnschrift"/>
                <a:cs typeface="Times New Roman"/>
              </a:rPr>
              <a:t>Funcionamento</a:t>
            </a:r>
            <a:endParaRPr lang="pt-BR"/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latin typeface="Bahnschrift"/>
                <a:cs typeface="Times New Roman"/>
              </a:rPr>
              <a:t>Prioridades</a:t>
            </a:r>
            <a:endParaRPr lang="pt-BR">
              <a:solidFill>
                <a:schemeClr val="bg1"/>
              </a:solidFill>
              <a:latin typeface="Bahnschrif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pt-BR" sz="2400">
              <a:solidFill>
                <a:schemeClr val="bg1"/>
              </a:solidFill>
              <a:latin typeface="Bahnschrift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pt-BR" sz="2400">
              <a:solidFill>
                <a:schemeClr val="bg1"/>
              </a:solidFill>
              <a:latin typeface="Bahnschrift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pt-BR" sz="2400">
              <a:solidFill>
                <a:schemeClr val="bg1"/>
              </a:solidFill>
              <a:latin typeface="Bahnschrift"/>
              <a:cs typeface="Times New Roman"/>
            </a:endParaRPr>
          </a:p>
          <a:p>
            <a:pPr>
              <a:lnSpc>
                <a:spcPct val="150000"/>
              </a:lnSpc>
            </a:pPr>
            <a:endParaRPr lang="pt-BR" sz="2400">
              <a:solidFill>
                <a:schemeClr val="bg1"/>
              </a:solidFill>
              <a:latin typeface="Bahnschrift"/>
              <a:cs typeface="Times New Roman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44F74B-4134-E6AF-622E-24F58BA46A7E}"/>
              </a:ext>
            </a:extLst>
          </p:cNvPr>
          <p:cNvSpPr txBox="1"/>
          <p:nvPr/>
        </p:nvSpPr>
        <p:spPr>
          <a:xfrm>
            <a:off x="797673" y="3176477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Courier New"/>
              <a:buChar char="o"/>
            </a:pPr>
            <a:r>
              <a:rPr lang="pt-BR" sz="1600">
                <a:solidFill>
                  <a:schemeClr val="bg1"/>
                </a:solidFill>
                <a:latin typeface="Bahnschrift"/>
              </a:rPr>
              <a:t>Web</a:t>
            </a:r>
            <a:endParaRPr lang="pt-BR">
              <a:solidFill>
                <a:schemeClr val="bg1"/>
              </a:solidFill>
              <a:latin typeface="Bahnschrift"/>
              <a:cs typeface="Arial"/>
            </a:endParaRPr>
          </a:p>
          <a:p>
            <a:pPr marL="285750" indent="-285750">
              <a:buFont typeface="Courier New"/>
              <a:buChar char="o"/>
            </a:pPr>
            <a:r>
              <a:rPr lang="pt-BR" sz="1600">
                <a:solidFill>
                  <a:schemeClr val="bg1"/>
                </a:solidFill>
                <a:latin typeface="Bahnschrift"/>
              </a:rPr>
              <a:t>Email</a:t>
            </a:r>
            <a:endParaRPr lang="pt-BR" sz="1600">
              <a:solidFill>
                <a:schemeClr val="bg1"/>
              </a:solidFill>
              <a:latin typeface="Bahnschrift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pt-BR" sz="1600">
                <a:solidFill>
                  <a:schemeClr val="bg1"/>
                </a:solidFill>
                <a:latin typeface="Bahnschrift"/>
              </a:rPr>
              <a:t>SAC</a:t>
            </a:r>
            <a:endParaRPr lang="pt-BR" sz="1600">
              <a:solidFill>
                <a:schemeClr val="bg1"/>
              </a:solidFill>
              <a:latin typeface="Bahnschrift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D90B853-672B-BCE0-D5BE-790A0B3D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44" y="1273051"/>
            <a:ext cx="7799438" cy="4022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DFE485-E56A-D03C-46CC-CCBCAF7855B2}"/>
              </a:ext>
            </a:extLst>
          </p:cNvPr>
          <p:cNvSpPr txBox="1"/>
          <p:nvPr/>
        </p:nvSpPr>
        <p:spPr>
          <a:xfrm>
            <a:off x="5993130" y="844531"/>
            <a:ext cx="3137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Bahnschrift"/>
              </a:rPr>
              <a:t>Total Geral R$ 5.838.494,00</a:t>
            </a:r>
            <a:endParaRPr lang="pt-BR">
              <a:solidFill>
                <a:schemeClr val="bg1"/>
              </a:solidFill>
              <a:latin typeface="Bahnschrift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297FA851-FAB1-7C09-5E08-CF6E71C66D6B}"/>
              </a:ext>
            </a:extLst>
          </p:cNvPr>
          <p:cNvSpPr/>
          <p:nvPr/>
        </p:nvSpPr>
        <p:spPr>
          <a:xfrm>
            <a:off x="542803" y="312517"/>
            <a:ext cx="3303452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300" spc="-1">
                <a:solidFill>
                  <a:schemeClr val="bg1"/>
                </a:solidFill>
                <a:latin typeface="Bahnschrift"/>
              </a:rPr>
              <a:t>EQUIPAMENTOS</a:t>
            </a:r>
            <a:endParaRPr lang="pt-BR" sz="3300" b="0" strike="noStrike" spc="-1">
              <a:solidFill>
                <a:schemeClr val="bg1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2634726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1FF7D00-E108-14C6-43CC-2DDA369FE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72" y="1414207"/>
            <a:ext cx="4577966" cy="3493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732D51B-7AC7-C5FC-0D79-AC9E3C088A04}"/>
              </a:ext>
            </a:extLst>
          </p:cNvPr>
          <p:cNvSpPr txBox="1"/>
          <p:nvPr/>
        </p:nvSpPr>
        <p:spPr>
          <a:xfrm>
            <a:off x="506775" y="2024816"/>
            <a:ext cx="3652484" cy="16792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latin typeface="Bahnschrift"/>
                <a:cs typeface="Times New Roman"/>
              </a:rPr>
              <a:t>Conexões</a:t>
            </a:r>
            <a:endParaRPr lang="pt-BR"/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latin typeface="Bahnschrift"/>
                <a:cs typeface="Times New Roman"/>
              </a:rPr>
              <a:t>Equipamentos</a:t>
            </a:r>
            <a:endParaRPr lang="pt-BR">
              <a:solidFill>
                <a:schemeClr val="bg1"/>
              </a:solidFill>
              <a:latin typeface="Bahnschrif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latin typeface="Bahnschrift"/>
                <a:cs typeface="Times New Roman"/>
              </a:rPr>
              <a:t>Configurações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B60771E-9525-8EB6-53B3-648DE83FB587}"/>
              </a:ext>
            </a:extLst>
          </p:cNvPr>
          <p:cNvSpPr/>
          <p:nvPr/>
        </p:nvSpPr>
        <p:spPr>
          <a:xfrm>
            <a:off x="542803" y="312517"/>
            <a:ext cx="5133971" cy="66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pt-BR" sz="3300" spc="-1">
                <a:solidFill>
                  <a:srgbClr val="FFFFFF"/>
                </a:solidFill>
                <a:latin typeface="Bahnschrift"/>
              </a:rPr>
              <a:t>CISCO PACKET TRACER</a:t>
            </a:r>
            <a:endParaRPr lang="pt-BR" sz="3300" b="0" strike="noStrike" spc="-1">
              <a:solidFill>
                <a:srgbClr val="FFFFFF"/>
              </a:solidFill>
              <a:latin typeface="Bahnschrift"/>
            </a:endParaRPr>
          </a:p>
        </p:txBody>
      </p:sp>
    </p:spTree>
    <p:extLst>
      <p:ext uri="{BB962C8B-B14F-4D97-AF65-F5344CB8AC3E}">
        <p14:creationId xmlns:p14="http://schemas.microsoft.com/office/powerpoint/2010/main" val="329056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DDAA596-83B0-6417-716C-09F02DE52695}"/>
              </a:ext>
            </a:extLst>
          </p:cNvPr>
          <p:cNvSpPr/>
          <p:nvPr/>
        </p:nvSpPr>
        <p:spPr>
          <a:xfrm>
            <a:off x="949900" y="558583"/>
            <a:ext cx="8189426" cy="4559816"/>
          </a:xfrm>
          <a:prstGeom prst="roundRect">
            <a:avLst/>
          </a:prstGeom>
          <a:solidFill>
            <a:srgbClr val="A6B7E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DEB74F4A-9938-4FC8-B85C-51011BB66AFE}"/>
              </a:ext>
            </a:extLst>
          </p:cNvPr>
          <p:cNvSpPr/>
          <p:nvPr/>
        </p:nvSpPr>
        <p:spPr>
          <a:xfrm>
            <a:off x="-384034" y="287007"/>
            <a:ext cx="1008063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pt-BR" sz="3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1E1076B3-282E-1C44-17C4-A9F89AE6E413}"/>
              </a:ext>
            </a:extLst>
          </p:cNvPr>
          <p:cNvSpPr/>
          <p:nvPr/>
        </p:nvSpPr>
        <p:spPr>
          <a:xfrm>
            <a:off x="4037709" y="1030765"/>
            <a:ext cx="1988376" cy="6311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0490" algn="ctr">
              <a:spcAft>
                <a:spcPts val="1057"/>
              </a:spcAft>
              <a:buClr>
                <a:srgbClr val="000000"/>
              </a:buClr>
              <a:buSzPct val="45000"/>
            </a:pPr>
            <a:r>
              <a:rPr lang="pt-BR" sz="3300" spc="-1">
                <a:solidFill>
                  <a:schemeClr val="bg1"/>
                </a:solidFill>
                <a:latin typeface="Bahnschrift"/>
              </a:rPr>
              <a:t>Etapa 2</a:t>
            </a:r>
            <a:endParaRPr lang="pt-BR" sz="3300" b="0" strike="noStrike" spc="-1">
              <a:solidFill>
                <a:schemeClr val="bg1"/>
              </a:solidFill>
              <a:latin typeface="Bahnschrif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8137FD-D81B-639C-F5D1-E28D8A75C689}"/>
              </a:ext>
            </a:extLst>
          </p:cNvPr>
          <p:cNvSpPr txBox="1"/>
          <p:nvPr/>
        </p:nvSpPr>
        <p:spPr>
          <a:xfrm>
            <a:off x="1538837" y="2260471"/>
            <a:ext cx="7155983" cy="114307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Implementação dos servidores de nuvem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2400">
                <a:solidFill>
                  <a:schemeClr val="bg1"/>
                </a:solidFill>
                <a:ea typeface="+mn-lt"/>
                <a:cs typeface="+mn-lt"/>
              </a:rPr>
              <a:t>Virtualização Local</a:t>
            </a:r>
          </a:p>
        </p:txBody>
      </p:sp>
    </p:spTree>
    <p:extLst>
      <p:ext uri="{BB962C8B-B14F-4D97-AF65-F5344CB8AC3E}">
        <p14:creationId xmlns:p14="http://schemas.microsoft.com/office/powerpoint/2010/main" val="186601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Personalizar</PresentationFormat>
  <Slides>21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Lights</dc:title>
  <dc:subject/>
  <dc:creator/>
  <dc:description/>
  <cp:revision>3</cp:revision>
  <dcterms:created xsi:type="dcterms:W3CDTF">2022-06-10T18:53:25Z</dcterms:created>
  <dcterms:modified xsi:type="dcterms:W3CDTF">2023-12-13T00:49:29Z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</Properties>
</file>